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gif" ContentType="image/gif"/>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93" d="100"/>
          <a:sy n="93" d="100"/>
        </p:scale>
        <p:origin x="102"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6" Type="http://schemas.openxmlformats.org/officeDocument/2006/relationships/tableStyles" Target="tableStyles.xml" /><Relationship Id="rId55" Type="http://schemas.openxmlformats.org/officeDocument/2006/relationships/theme" Target="theme/theme1.xml" /><Relationship Id="rId1" Type="http://schemas.openxmlformats.org/officeDocument/2006/relationships/slideMaster" Target="slideMasters/slideMaster1.xml" /><Relationship Id="rId54" Type="http://schemas.openxmlformats.org/officeDocument/2006/relationships/viewProps" Target="viewProps.xml" /><Relationship Id="rId53"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2/17/2018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2/17/2018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2/17/2018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happygitwithr.com/shell.html" TargetMode="Externa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en.wikipedia.org/wiki/Pwd" TargetMode="External" /><Relationship Id="rId3" Type="http://schemas.openxmlformats.org/officeDocument/2006/relationships/hyperlink" Target="https://en.wikipedia.org/wiki/Ls" TargetMode="External" /><Relationship Id="rId4" Type="http://schemas.openxmlformats.org/officeDocument/2006/relationships/hyperlink" Target="https://en.wikipedia.org/wiki/Cd_(command)" TargetMode="Externa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 TargetMode="Externa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png"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png"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gif"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png"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gif"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a:t>Github:</a:t>
            </a:r>
            <a:r>
              <a:rPr/>
              <a:t> </a:t>
            </a:r>
            <a:r>
              <a:rPr/>
              <a:t>The</a:t>
            </a:r>
            <a:r>
              <a:rPr/>
              <a:t> </a:t>
            </a:r>
            <a:r>
              <a:rPr/>
              <a:t>beginning</a:t>
            </a:r>
          </a:p>
        </p:txBody>
      </p:sp>
      <p:sp>
        <p:nvSpPr>
          <p:cNvPr id="3" name="Subtitle 2"/>
          <p:cNvSpPr>
            <a:spLocks noGrp="1"/>
          </p:cNvSpPr>
          <p:nvPr>
            <p:ph type="subTitle" idx="1"/>
          </p:nvPr>
        </p:nvSpPr>
        <p:spPr>
          <a:xfrm>
            <a:off x="1371600" y="3886200"/>
            <a:ext cx="6400800" cy="1752600"/>
          </a:xfrm>
        </p:spPr>
        <p:txBody>
          <a:bodyPr/>
          <a:lstStyle/>
          <a:p>
            <a:pPr lvl="0" marL="0" indent="0">
              <a:buNone/>
            </a:pPr>
            <a:br/>
            <a:br/>
            <a:r>
              <a:rPr/>
              <a:t>Brock</a:t>
            </a:r>
            <a:r>
              <a:rPr/>
              <a:t> </a:t>
            </a:r>
            <a:r>
              <a:rPr/>
              <a:t>Kamrath</a:t>
            </a:r>
          </a:p>
        </p:txBody>
      </p:sp>
      <p:sp>
        <p:nvSpPr>
          <p:cNvPr id="4" name="Date Placeholder 3"/>
          <p:cNvSpPr>
            <a:spLocks noGrp="1"/>
          </p:cNvSpPr>
          <p:nvPr>
            <p:ph type="dt" sz="half" idx="10"/>
          </p:nvPr>
        </p:nvSpPr>
        <p:spPr/>
        <p:txBody>
          <a:bodyPr/>
          <a:lstStyle/>
          <a:p>
            <a:pPr lvl="0" marL="0" indent="0">
              <a:buNone/>
            </a:pPr>
            <a:r>
              <a:rPr/>
              <a:t>2021-01-28</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Happy</a:t>
            </a:r>
            <a:r>
              <a:rPr/>
              <a:t> </a:t>
            </a:r>
            <a:r>
              <a:rPr/>
              <a:t>Git</a:t>
            </a:r>
            <a:r>
              <a:rPr/>
              <a:t> </a:t>
            </a:r>
            <a:r>
              <a:rPr/>
              <a:t>and</a:t>
            </a:r>
            <a:r>
              <a:rPr/>
              <a:t> </a:t>
            </a:r>
            <a:r>
              <a:rPr/>
              <a:t>GitHub</a:t>
            </a:r>
            <a:r>
              <a:rPr/>
              <a:t> </a:t>
            </a:r>
            <a:r>
              <a:rPr/>
              <a:t>for</a:t>
            </a:r>
            <a:r>
              <a:rPr/>
              <a:t> </a:t>
            </a:r>
            <a:r>
              <a:rPr/>
              <a:t>the</a:t>
            </a:r>
            <a:r>
              <a:rPr/>
              <a:t> </a:t>
            </a:r>
            <a:r>
              <a:rPr/>
              <a:t>useR</a:t>
            </a:r>
          </a:p>
        </p:txBody>
      </p:sp>
      <p:sp>
        <p:nvSpPr>
          <p:cNvPr id="3" name="Content Placeholder 2"/>
          <p:cNvSpPr>
            <a:spLocks noGrp="1"/>
          </p:cNvSpPr>
          <p:nvPr>
            <p:ph idx="1"/>
          </p:nvPr>
        </p:nvSpPr>
        <p:spPr/>
        <p:txBody>
          <a:bodyPr/>
          <a:lstStyle/>
          <a:p>
            <a:pPr lvl="1"/>
            <a:r>
              <a:rPr/>
              <a:t>You all should have</a:t>
            </a:r>
          </a:p>
          <a:p>
            <a:pPr lvl="2"/>
            <a:r>
              <a:rPr/>
              <a:t>Created your NCSU GitHub account</a:t>
            </a:r>
          </a:p>
          <a:p>
            <a:pPr lvl="2"/>
            <a:r>
              <a:rPr/>
              <a:t>Upgraded RStudio to version 4.0</a:t>
            </a:r>
          </a:p>
          <a:p>
            <a:pPr lvl="2"/>
            <a:r>
              <a:rPr/>
              <a:t>Installed and introduced yourself to Git (i.e completed </a:t>
            </a:r>
            <a:r>
              <a:rPr i="1"/>
              <a:t>Section 1: Installation</a:t>
            </a:r>
            <a:r>
              <a:rPr/>
              <a: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To</a:t>
            </a:r>
            <a:r>
              <a:rPr/>
              <a:t> </a:t>
            </a:r>
            <a:r>
              <a:rPr/>
              <a:t>start</a:t>
            </a:r>
            <a:r>
              <a:rPr/>
              <a:t> </a:t>
            </a:r>
            <a:r>
              <a:rPr/>
              <a:t>today’s</a:t>
            </a:r>
            <a:r>
              <a:rPr/>
              <a:t> </a:t>
            </a:r>
            <a:r>
              <a:rPr/>
              <a:t>lecture</a:t>
            </a:r>
          </a:p>
        </p:txBody>
      </p:sp>
      <p:sp>
        <p:nvSpPr>
          <p:cNvPr id="3" name="Content Placeholder 2"/>
          <p:cNvSpPr>
            <a:spLocks noGrp="1"/>
          </p:cNvSpPr>
          <p:nvPr>
            <p:ph idx="1"/>
          </p:nvPr>
        </p:nvSpPr>
        <p:spPr/>
        <p:txBody>
          <a:bodyPr/>
          <a:lstStyle/>
          <a:p>
            <a:pPr lvl="1"/>
            <a:r>
              <a:rPr/>
              <a:t>Git is program for version control of software</a:t>
            </a:r>
          </a:p>
          <a:p>
            <a:pPr lvl="2"/>
            <a:r>
              <a:rPr/>
              <a:t>It was not built to be user friendly!</a:t>
            </a:r>
          </a:p>
          <a:p>
            <a:pPr lvl="1"/>
            <a:r>
              <a:rPr/>
              <a:t>GitHub is the user friendly remote hosting site</a:t>
            </a:r>
          </a:p>
          <a:p>
            <a:pPr lvl="1"/>
            <a:r>
              <a:rPr/>
              <a:t>The Git extension in RStudio allows for a user friendly GUI</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You</a:t>
            </a:r>
            <a:r>
              <a:rPr/>
              <a:t> </a:t>
            </a:r>
            <a:r>
              <a:rPr/>
              <a:t>can</a:t>
            </a:r>
            <a:r>
              <a:rPr/>
              <a:t> </a:t>
            </a:r>
            <a:r>
              <a:rPr/>
              <a:t>interact</a:t>
            </a:r>
            <a:r>
              <a:rPr/>
              <a:t> </a:t>
            </a:r>
            <a:r>
              <a:rPr/>
              <a:t>with</a:t>
            </a:r>
            <a:r>
              <a:rPr/>
              <a:t> </a:t>
            </a:r>
            <a:r>
              <a:rPr/>
              <a:t>Git</a:t>
            </a:r>
            <a:r>
              <a:rPr/>
              <a:t> </a:t>
            </a:r>
            <a:r>
              <a:rPr/>
              <a:t>from</a:t>
            </a:r>
            <a:r>
              <a:rPr/>
              <a:t> </a:t>
            </a:r>
            <a:r>
              <a:rPr/>
              <a:t>the</a:t>
            </a:r>
            <a:r>
              <a:rPr/>
              <a:t> </a:t>
            </a:r>
            <a:r>
              <a:rPr/>
              <a:t>Terminal/Shell</a:t>
            </a:r>
          </a:p>
        </p:txBody>
      </p:sp>
      <p:sp>
        <p:nvSpPr>
          <p:cNvPr id="3" name="Content Placeholder 2"/>
          <p:cNvSpPr>
            <a:spLocks noGrp="1"/>
          </p:cNvSpPr>
          <p:nvPr>
            <p:ph idx="1"/>
          </p:nvPr>
        </p:nvSpPr>
        <p:spPr/>
        <p:txBody>
          <a:bodyPr/>
          <a:lstStyle/>
          <a:p>
            <a:pPr lvl="1"/>
            <a:r>
              <a:rPr/>
              <a:t>The </a:t>
            </a:r>
            <a:r>
              <a:rPr sz="1800">
                <a:hlinkClick r:id="rId2"/>
                <a:latin typeface="Courier"/>
              </a:rPr>
              <a:t>shell</a:t>
            </a:r>
            <a:r>
              <a:rPr/>
              <a:t> is a program that allows you to run programs on your computer</a:t>
            </a:r>
          </a:p>
          <a:p>
            <a:pPr lvl="2"/>
            <a:r>
              <a:rPr/>
              <a:t>Similar to “terminal”, “command line”, and “console”</a:t>
            </a:r>
          </a:p>
          <a:p>
            <a:pPr lvl="0" marL="0" indent="0">
              <a:buNone/>
            </a:pPr>
            <a:r>
              <a:rPr/>
              <a:t>You can launch a shell from RStudio. This is often handy, because RStudio makes every effort to put you in a same working directory, i.e. in the current project.</a:t>
            </a:r>
          </a:p>
          <a:p>
            <a:pPr lvl="1"/>
            <a:r>
              <a:rPr i="1"/>
              <a:t>Tools &gt; Terminal</a:t>
            </a:r>
            <a:r>
              <a:rPr/>
              <a:t> launches a shell within RStudio, graphically and process-wise.</a:t>
            </a:r>
          </a:p>
          <a:p>
            <a:pPr lvl="2"/>
            <a:r>
              <a:rPr/>
              <a:t>This is usually what you want.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pres_figs/terminal.png" id="0" name="Picture 1"/>
          <p:cNvPicPr>
            <a:picLocks noGrp="1" noChangeAspect="1"/>
          </p:cNvPicPr>
          <p:nvPr/>
        </p:nvPicPr>
        <p:blipFill>
          <a:blip r:embed="rId2"/>
          <a:stretch>
            <a:fillRect/>
          </a:stretch>
        </p:blipFill>
        <p:spPr bwMode="auto">
          <a:xfrm>
            <a:off x="457200" y="2349500"/>
            <a:ext cx="8229600" cy="3035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Basic</a:t>
            </a:r>
            <a:r>
              <a:rPr/>
              <a:t> </a:t>
            </a:r>
            <a:r>
              <a:rPr/>
              <a:t>Shell</a:t>
            </a:r>
            <a:r>
              <a:rPr/>
              <a:t> </a:t>
            </a:r>
            <a:r>
              <a:rPr/>
              <a:t>Commands</a:t>
            </a:r>
          </a:p>
        </p:txBody>
      </p:sp>
      <p:sp>
        <p:nvSpPr>
          <p:cNvPr id="3" name="Content Placeholder 2"/>
          <p:cNvSpPr>
            <a:spLocks noGrp="1"/>
          </p:cNvSpPr>
          <p:nvPr>
            <p:ph idx="1"/>
          </p:nvPr>
        </p:nvSpPr>
        <p:spPr/>
        <p:txBody>
          <a:bodyPr/>
          <a:lstStyle/>
          <a:p>
            <a:pPr lvl="1"/>
            <a:r>
              <a:rPr sz="1800">
                <a:hlinkClick r:id="rId2"/>
                <a:latin typeface="Courier"/>
              </a:rPr>
              <a:t>pwd</a:t>
            </a:r>
            <a:r>
              <a:rPr/>
              <a:t> (</a:t>
            </a:r>
            <a:r>
              <a:rPr b="1"/>
              <a:t>p</a:t>
            </a:r>
            <a:r>
              <a:rPr/>
              <a:t>rint </a:t>
            </a:r>
            <a:r>
              <a:rPr b="1"/>
              <a:t>w</a:t>
            </a:r>
            <a:r>
              <a:rPr/>
              <a:t>orking </a:t>
            </a:r>
            <a:r>
              <a:rPr b="1"/>
              <a:t>d</a:t>
            </a:r>
            <a:r>
              <a:rPr/>
              <a:t>irectory).</a:t>
            </a:r>
          </a:p>
          <a:p>
            <a:pPr lvl="2"/>
            <a:r>
              <a:rPr/>
              <a:t>Shows directory or “folder” you are currently operating in.</a:t>
            </a:r>
          </a:p>
          <a:p>
            <a:pPr lvl="1"/>
            <a:r>
              <a:rPr sz="1800">
                <a:hlinkClick r:id="rId3"/>
                <a:latin typeface="Courier"/>
              </a:rPr>
              <a:t>ls</a:t>
            </a:r>
            <a:r>
              <a:rPr/>
              <a:t> (</a:t>
            </a:r>
            <a:r>
              <a:rPr b="1"/>
              <a:t>l</a:t>
            </a:r>
            <a:r>
              <a:rPr/>
              <a:t>i</a:t>
            </a:r>
            <a:r>
              <a:rPr b="1"/>
              <a:t>s</a:t>
            </a:r>
            <a:r>
              <a:rPr/>
              <a:t>t files).</a:t>
            </a:r>
          </a:p>
          <a:p>
            <a:pPr lvl="2"/>
            <a:r>
              <a:rPr/>
              <a:t>Shows the files in the current working directory. This is equivalent to looking at the files in your Finder/Explorer/File Manager.</a:t>
            </a:r>
          </a:p>
          <a:p>
            <a:pPr lvl="1"/>
            <a:r>
              <a:rPr sz="1800">
                <a:hlinkClick r:id="rId4"/>
                <a:latin typeface="Courier"/>
              </a:rPr>
              <a:t>cd</a:t>
            </a:r>
            <a:r>
              <a:rPr/>
              <a:t> (</a:t>
            </a:r>
            <a:r>
              <a:rPr b="1"/>
              <a:t>c</a:t>
            </a:r>
            <a:r>
              <a:rPr/>
              <a:t>hange </a:t>
            </a:r>
            <a:r>
              <a:rPr b="1"/>
              <a:t>d</a:t>
            </a:r>
            <a:r>
              <a:rPr/>
              <a:t>irectory).</a:t>
            </a:r>
          </a:p>
          <a:p>
            <a:pPr lvl="2"/>
            <a:r>
              <a:rPr/>
              <a:t>Allows you to navigate through your directories by changing the shell’s working directory. You can navigate like so:</a:t>
            </a:r>
          </a:p>
          <a:p>
            <a:pPr lvl="2"/>
            <a:r>
              <a:rPr/>
              <a:t>go to subdirectory </a:t>
            </a:r>
            <a:r>
              <a:rPr sz="1800">
                <a:latin typeface="Courier"/>
              </a:rPr>
              <a:t>foo</a:t>
            </a:r>
            <a:r>
              <a:rPr/>
              <a:t> of current working directory: </a:t>
            </a:r>
            <a:r>
              <a:rPr sz="1800">
                <a:latin typeface="Courier"/>
              </a:rPr>
              <a:t>cd foo</a:t>
            </a:r>
          </a:p>
          <a:p>
            <a:pPr lvl="2"/>
            <a:r>
              <a:rPr/>
              <a:t>go to parent of current working directory: </a:t>
            </a:r>
            <a:r>
              <a:rPr sz="1800">
                <a:latin typeface="Courier"/>
              </a:rPr>
              <a:t>cd ..</a:t>
            </a:r>
          </a:p>
          <a:p>
            <a:pPr lvl="2"/>
            <a:r>
              <a:rPr/>
              <a:t>go to your “home” directory: simply </a:t>
            </a:r>
            <a:r>
              <a:rPr sz="1800">
                <a:latin typeface="Courier"/>
              </a:rPr>
              <a:t>cd</a:t>
            </a:r>
          </a:p>
          <a:p>
            <a:pPr lvl="1"/>
            <a:r>
              <a:rPr/>
              <a:t>Use arrow-up and arrow-down to repeat previous commands. Or search for previous commands with </a:t>
            </a:r>
            <a:r>
              <a:rPr sz="1800">
                <a:latin typeface="Courier"/>
              </a:rPr>
              <a:t>CTRL</a:t>
            </a:r>
            <a:r>
              <a:rPr/>
              <a:t> + </a:t>
            </a:r>
            <a:r>
              <a:rPr sz="1800">
                <a:latin typeface="Courier"/>
              </a:rPr>
              <a:t>r</a:t>
            </a:r>
            <a:r>
              <a:rPr/>
              <a:t>.</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Chapter</a:t>
            </a:r>
            <a:r>
              <a:rPr/>
              <a:t> </a:t>
            </a:r>
            <a:r>
              <a:rPr/>
              <a:t>12:</a:t>
            </a:r>
            <a:r>
              <a:rPr/>
              <a:t> </a:t>
            </a:r>
            <a:r>
              <a:rPr/>
              <a:t>Connect</a:t>
            </a:r>
            <a:r>
              <a:rPr/>
              <a:t> </a:t>
            </a:r>
            <a:r>
              <a:rPr/>
              <a:t>RStudio</a:t>
            </a:r>
            <a:r>
              <a:rPr/>
              <a:t> </a:t>
            </a:r>
            <a:r>
              <a:rPr/>
              <a:t>to</a:t>
            </a:r>
            <a:r>
              <a:rPr/>
              <a:t> </a:t>
            </a:r>
            <a:r>
              <a:rPr/>
              <a:t>Git</a:t>
            </a:r>
            <a:r>
              <a:rPr/>
              <a:t> </a:t>
            </a:r>
            <a:r>
              <a:rPr/>
              <a:t>and</a:t>
            </a:r>
            <a:r>
              <a:rPr/>
              <a:t> </a:t>
            </a:r>
            <a:r>
              <a:rPr/>
              <a:t>GitHub</a:t>
            </a:r>
          </a:p>
        </p:txBody>
      </p:sp>
      <p:sp>
        <p:nvSpPr>
          <p:cNvPr id="3" name="Content Placeholder 2"/>
          <p:cNvSpPr>
            <a:spLocks noGrp="1"/>
          </p:cNvSpPr>
          <p:nvPr>
            <p:ph idx="1"/>
          </p:nvPr>
        </p:nvSpPr>
        <p:spPr/>
        <p:txBody>
          <a:bodyPr/>
          <a:lstStyle/>
          <a:p>
            <a:pPr lvl="0" marL="0" indent="0">
              <a:spcBef>
                <a:spcPts val="3000"/>
              </a:spcBef>
              <a:buNone/>
            </a:pPr>
            <a:r>
              <a:rPr b="1"/>
              <a:t>Objectives:</a:t>
            </a:r>
          </a:p>
          <a:p>
            <a:pPr lvl="1">
              <a:buAutoNum type="arabicPeriod"/>
            </a:pPr>
            <a:r>
              <a:rPr/>
              <a:t>Make sure that you can all pull from and push to GitHub in RStudio on your local computer</a:t>
            </a:r>
          </a:p>
          <a:p>
            <a:pPr lvl="1">
              <a:buAutoNum type="arabicPeriod"/>
            </a:pPr>
            <a:r>
              <a:rPr/>
              <a:t>Use RStudio to edit, commit, and push to your remote GitHub repo</a:t>
            </a:r>
          </a:p>
          <a:p>
            <a:pPr lvl="0" marL="0" indent="0">
              <a:spcBef>
                <a:spcPts val="3000"/>
              </a:spcBef>
              <a:buNone/>
            </a:pPr>
            <a:r>
              <a:rPr b="1"/>
              <a:t>Order of operation</a:t>
            </a:r>
          </a:p>
          <a:p>
            <a:pPr lvl="1">
              <a:buAutoNum type="arabicPeriod"/>
            </a:pPr>
            <a:r>
              <a:rPr/>
              <a:t>Connect to GitHub</a:t>
            </a:r>
          </a:p>
          <a:p>
            <a:pPr lvl="1">
              <a:buAutoNum type="arabicPeriod"/>
            </a:pPr>
            <a:r>
              <a:rPr/>
              <a:t>Make a repository (or repo) on GitHub</a:t>
            </a:r>
          </a:p>
          <a:p>
            <a:pPr lvl="1">
              <a:buAutoNum type="arabicPeriod"/>
            </a:pPr>
            <a:r>
              <a:rPr/>
              <a:t>Clone the repo to your local computer via RStudio</a:t>
            </a:r>
          </a:p>
          <a:p>
            <a:pPr lvl="1">
              <a:buAutoNum type="arabicPeriod"/>
            </a:pPr>
            <a:r>
              <a:rPr/>
              <a:t>Make a local change, commit, and push</a:t>
            </a:r>
          </a:p>
          <a:p>
            <a:pPr lvl="1">
              <a:buAutoNum type="arabicPeriod"/>
            </a:pPr>
            <a:r>
              <a:rPr/>
              <a:t>Confirm local change propagated to the GitHub remote</a:t>
            </a:r>
          </a:p>
          <a:p>
            <a:pPr lvl="1">
              <a:buAutoNum type="arabicPeriod"/>
            </a:pPr>
            <a:r>
              <a:rPr/>
              <a:t>Clean up</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Connect</a:t>
            </a:r>
            <a:r>
              <a:rPr/>
              <a:t> </a:t>
            </a:r>
            <a:r>
              <a:rPr/>
              <a:t>to</a:t>
            </a:r>
            <a:r>
              <a:rPr/>
              <a:t> </a:t>
            </a:r>
            <a:r>
              <a:rPr/>
              <a:t>GitHub</a:t>
            </a:r>
          </a:p>
        </p:txBody>
      </p:sp>
      <p:sp>
        <p:nvSpPr>
          <p:cNvPr id="3" name="Content Placeholder 2"/>
          <p:cNvSpPr>
            <a:spLocks noGrp="1"/>
          </p:cNvSpPr>
          <p:nvPr>
            <p:ph idx="1"/>
          </p:nvPr>
        </p:nvSpPr>
        <p:spPr/>
        <p:txBody>
          <a:bodyPr/>
          <a:lstStyle/>
          <a:p>
            <a:pPr lvl="1"/>
            <a:r>
              <a:rPr/>
              <a:t>Start by going to </a:t>
            </a:r>
            <a:r>
              <a:rPr>
                <a:hlinkClick r:id="rId2"/>
              </a:rPr>
              <a:t>https://github.com</a:t>
            </a:r>
            <a:r>
              <a:rPr/>
              <a:t> and logging in</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pres_figs/homepage.png" id="0" name="Picture 1"/>
          <p:cNvPicPr>
            <a:picLocks noGrp="1" noChangeAspect="1"/>
          </p:cNvPicPr>
          <p:nvPr/>
        </p:nvPicPr>
        <p:blipFill>
          <a:blip r:embed="rId2"/>
          <a:stretch>
            <a:fillRect/>
          </a:stretch>
        </p:blipFill>
        <p:spPr bwMode="auto">
          <a:xfrm>
            <a:off x="482600" y="1600200"/>
            <a:ext cx="8178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Homepage</a:t>
            </a:r>
            <a:r>
              <a:rPr/>
              <a:t> </a:t>
            </a:r>
            <a:r>
              <a:rPr/>
              <a:t>should</a:t>
            </a:r>
            <a:r>
              <a:rPr/>
              <a:t> </a:t>
            </a:r>
            <a:r>
              <a:rPr/>
              <a:t>look</a:t>
            </a:r>
            <a:r>
              <a:rPr/>
              <a:t> </a:t>
            </a:r>
            <a:r>
              <a:rPr/>
              <a:t>like</a:t>
            </a:r>
            <a:r>
              <a:rPr/>
              <a:t> </a:t>
            </a:r>
            <a:r>
              <a:rPr/>
              <a:t>this</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Make</a:t>
            </a:r>
            <a:r>
              <a:rPr/>
              <a:t> </a:t>
            </a:r>
            <a:r>
              <a:rPr/>
              <a:t>a</a:t>
            </a:r>
            <a:r>
              <a:rPr/>
              <a:t> </a:t>
            </a:r>
            <a:r>
              <a:rPr/>
              <a:t>repo</a:t>
            </a:r>
            <a:r>
              <a:rPr/>
              <a:t> </a:t>
            </a:r>
            <a:r>
              <a:rPr/>
              <a:t>on</a:t>
            </a:r>
            <a:r>
              <a:rPr/>
              <a:t> </a:t>
            </a:r>
            <a:r>
              <a:rPr/>
              <a:t>GitHub</a:t>
            </a:r>
          </a:p>
        </p:txBody>
      </p:sp>
      <p:sp>
        <p:nvSpPr>
          <p:cNvPr id="3" name="Content Placeholder 2"/>
          <p:cNvSpPr>
            <a:spLocks noGrp="1"/>
          </p:cNvSpPr>
          <p:nvPr>
            <p:ph idx="1"/>
          </p:nvPr>
        </p:nvSpPr>
        <p:spPr/>
        <p:txBody>
          <a:bodyPr/>
          <a:lstStyle/>
          <a:p>
            <a:pPr lvl="0" marL="0" indent="0">
              <a:buNone/>
            </a:pPr>
            <a:r>
              <a:rPr/>
              <a:t>Click the plus, then the “New repository” button.</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pres_figs/new_repo.png" id="0" name="Picture 1"/>
          <p:cNvPicPr>
            <a:picLocks noGrp="1" noChangeAspect="1"/>
          </p:cNvPicPr>
          <p:nvPr/>
        </p:nvPicPr>
        <p:blipFill>
          <a:blip r:embed="rId2"/>
          <a:stretch>
            <a:fillRect/>
          </a:stretch>
        </p:blipFill>
        <p:spPr bwMode="auto">
          <a:xfrm>
            <a:off x="457200" y="2451100"/>
            <a:ext cx="8229600" cy="28067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Introduction</a:t>
            </a:r>
          </a:p>
        </p:txBody>
      </p:sp>
      <p:sp>
        <p:nvSpPr>
          <p:cNvPr id="3" name="Content Placeholder 2"/>
          <p:cNvSpPr>
            <a:spLocks noGrp="1"/>
          </p:cNvSpPr>
          <p:nvPr>
            <p:ph idx="1"/>
          </p:nvPr>
        </p:nvSpPr>
        <p:spPr/>
        <p:txBody>
          <a:bodyPr/>
          <a:lstStyle/>
          <a:p>
            <a:pPr lvl="0" marL="0" indent="0">
              <a:buNone/>
            </a:pPr>
            <a:r>
              <a:rPr/>
              <a:t>Welcome to Version Control week!</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Make</a:t>
            </a:r>
            <a:r>
              <a:rPr/>
              <a:t> </a:t>
            </a:r>
            <a:r>
              <a:rPr/>
              <a:t>a</a:t>
            </a:r>
            <a:r>
              <a:rPr/>
              <a:t> </a:t>
            </a:r>
            <a:r>
              <a:rPr/>
              <a:t>repo</a:t>
            </a:r>
            <a:r>
              <a:rPr/>
              <a:t> </a:t>
            </a:r>
            <a:r>
              <a:rPr/>
              <a:t>on</a:t>
            </a:r>
            <a:r>
              <a:rPr/>
              <a:t> </a:t>
            </a:r>
            <a:r>
              <a:rPr/>
              <a:t>GitHub</a:t>
            </a:r>
          </a:p>
        </p:txBody>
      </p:sp>
      <p:sp>
        <p:nvSpPr>
          <p:cNvPr id="3" name="Content Placeholder 2"/>
          <p:cNvSpPr>
            <a:spLocks noGrp="1"/>
          </p:cNvSpPr>
          <p:nvPr>
            <p:ph sz="half" idx="1"/>
          </p:nvPr>
        </p:nvSpPr>
        <p:spPr/>
        <p:txBody>
          <a:bodyPr/>
          <a:lstStyle/>
          <a:p>
            <a:pPr lvl="1"/>
            <a:r>
              <a:rPr/>
              <a:t>How to fill this in:</a:t>
            </a:r>
          </a:p>
          <a:p>
            <a:pPr lvl="2"/>
            <a:r>
              <a:rPr/>
              <a:t>Repository name: </a:t>
            </a:r>
            <a:r>
              <a:rPr sz="1800">
                <a:latin typeface="Courier"/>
              </a:rPr>
              <a:t>myrepo</a:t>
            </a:r>
            <a:r>
              <a:rPr/>
              <a:t> (or whatever you wish, we’ll delete this soon anyway).</a:t>
            </a:r>
          </a:p>
          <a:p>
            <a:pPr lvl="2"/>
            <a:r>
              <a:rPr/>
              <a:t>Description: “testing my setup” (or whatever, but some text is good for the README).</a:t>
            </a:r>
          </a:p>
          <a:p>
            <a:pPr lvl="2"/>
            <a:r>
              <a:rPr/>
              <a:t>Public.</a:t>
            </a:r>
          </a:p>
          <a:p>
            <a:pPr lvl="2"/>
            <a:r>
              <a:rPr/>
              <a:t>YES Initialize this repository with a README.</a:t>
            </a:r>
          </a:p>
          <a:p>
            <a:pPr lvl="1"/>
            <a:r>
              <a:rPr/>
              <a:t>For everything else, just accept the default.</a:t>
            </a:r>
          </a:p>
          <a:p>
            <a:pPr lvl="1"/>
            <a:r>
              <a:rPr/>
              <a:t>Click big green button “Create repository.”</a:t>
            </a:r>
          </a:p>
        </p:txBody>
      </p:sp>
      <p:pic>
        <p:nvPicPr>
          <p:cNvPr descr="pres_figs/new_repo_main.png" id="0" name="Picture 1"/>
          <p:cNvPicPr>
            <a:picLocks noGrp="1" noChangeAspect="1"/>
          </p:cNvPicPr>
          <p:nvPr/>
        </p:nvPicPr>
        <p:blipFill>
          <a:blip r:embed="rId2"/>
          <a:stretch>
            <a:fillRect/>
          </a:stretch>
        </p:blipFill>
        <p:spPr bwMode="auto">
          <a:xfrm>
            <a:off x="4648200" y="2400300"/>
            <a:ext cx="4038600" cy="29210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Make</a:t>
            </a:r>
            <a:r>
              <a:rPr/>
              <a:t> </a:t>
            </a:r>
            <a:r>
              <a:rPr/>
              <a:t>a</a:t>
            </a:r>
            <a:r>
              <a:rPr/>
              <a:t> </a:t>
            </a:r>
            <a:r>
              <a:rPr/>
              <a:t>repo</a:t>
            </a:r>
            <a:r>
              <a:rPr/>
              <a:t> </a:t>
            </a:r>
            <a:r>
              <a:rPr/>
              <a:t>on</a:t>
            </a:r>
            <a:r>
              <a:rPr/>
              <a:t> </a:t>
            </a:r>
            <a:r>
              <a:rPr/>
              <a:t>GitHub</a:t>
            </a:r>
          </a:p>
        </p:txBody>
      </p:sp>
      <p:pic>
        <p:nvPicPr>
          <p:cNvPr descr="pres_figs/new_repo_mainpage.png" id="0" name="Picture 1"/>
          <p:cNvPicPr>
            <a:picLocks noGrp="1" noChangeAspect="1"/>
          </p:cNvPicPr>
          <p:nvPr/>
        </p:nvPicPr>
        <p:blipFill>
          <a:blip r:embed="rId2"/>
          <a:stretch>
            <a:fillRect/>
          </a:stretch>
        </p:blipFill>
        <p:spPr bwMode="auto">
          <a:xfrm>
            <a:off x="838200" y="1600200"/>
            <a:ext cx="74803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You</a:t>
            </a:r>
            <a:r>
              <a:rPr/>
              <a:t> </a:t>
            </a:r>
            <a:r>
              <a:rPr/>
              <a:t>should</a:t>
            </a:r>
            <a:r>
              <a:rPr/>
              <a:t> </a:t>
            </a:r>
            <a:r>
              <a:rPr/>
              <a:t>see</a:t>
            </a:r>
            <a:r>
              <a:rPr/>
              <a:t> </a:t>
            </a:r>
            <a:r>
              <a:rPr/>
              <a:t>this</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Clone</a:t>
            </a:r>
            <a:r>
              <a:rPr/>
              <a:t> </a:t>
            </a:r>
            <a:r>
              <a:rPr/>
              <a:t>the</a:t>
            </a:r>
            <a:r>
              <a:rPr/>
              <a:t> </a:t>
            </a:r>
            <a:r>
              <a:rPr/>
              <a:t>repo</a:t>
            </a:r>
            <a:r>
              <a:rPr/>
              <a:t> </a:t>
            </a:r>
            <a:r>
              <a:rPr/>
              <a:t>to</a:t>
            </a:r>
            <a:r>
              <a:rPr/>
              <a:t> </a:t>
            </a:r>
            <a:r>
              <a:rPr/>
              <a:t>your</a:t>
            </a:r>
            <a:r>
              <a:rPr/>
              <a:t> </a:t>
            </a:r>
            <a:r>
              <a:rPr/>
              <a:t>local</a:t>
            </a:r>
            <a:r>
              <a:rPr/>
              <a:t> </a:t>
            </a:r>
            <a:r>
              <a:rPr/>
              <a:t>computer</a:t>
            </a:r>
          </a:p>
        </p:txBody>
      </p:sp>
      <p:sp>
        <p:nvSpPr>
          <p:cNvPr id="3" name="Content Placeholder 2"/>
          <p:cNvSpPr>
            <a:spLocks noGrp="1"/>
          </p:cNvSpPr>
          <p:nvPr>
            <p:ph idx="1"/>
          </p:nvPr>
        </p:nvSpPr>
        <p:spPr/>
        <p:txBody>
          <a:bodyPr/>
          <a:lstStyle/>
          <a:p>
            <a:pPr lvl="0" marL="0" indent="0">
              <a:buNone/>
            </a:pPr>
            <a:r>
              <a:rPr/>
              <a:t>Copy the HTTPS clone URL to your clipboard via the green “Clone or Download” button.</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pres_figs/clone.png" id="0" name="Picture 1"/>
          <p:cNvPicPr>
            <a:picLocks noGrp="1" noChangeAspect="1"/>
          </p:cNvPicPr>
          <p:nvPr/>
        </p:nvPicPr>
        <p:blipFill>
          <a:blip r:embed="rId2"/>
          <a:stretch>
            <a:fillRect/>
          </a:stretch>
        </p:blipFill>
        <p:spPr bwMode="auto">
          <a:xfrm>
            <a:off x="558800" y="1600200"/>
            <a:ext cx="8026400" cy="45212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Clone</a:t>
            </a:r>
            <a:r>
              <a:rPr/>
              <a:t> </a:t>
            </a:r>
            <a:r>
              <a:rPr/>
              <a:t>the</a:t>
            </a:r>
            <a:r>
              <a:rPr/>
              <a:t> </a:t>
            </a:r>
            <a:r>
              <a:rPr/>
              <a:t>new</a:t>
            </a:r>
            <a:r>
              <a:rPr/>
              <a:t> </a:t>
            </a:r>
            <a:r>
              <a:rPr/>
              <a:t>GitHub</a:t>
            </a:r>
            <a:r>
              <a:rPr/>
              <a:t> </a:t>
            </a:r>
            <a:r>
              <a:rPr/>
              <a:t>repo</a:t>
            </a:r>
            <a:r>
              <a:rPr/>
              <a:t> </a:t>
            </a:r>
            <a:r>
              <a:rPr/>
              <a:t>to</a:t>
            </a:r>
            <a:r>
              <a:rPr/>
              <a:t> </a:t>
            </a:r>
            <a:r>
              <a:rPr/>
              <a:t>your</a:t>
            </a:r>
            <a:r>
              <a:rPr/>
              <a:t> </a:t>
            </a:r>
            <a:r>
              <a:rPr/>
              <a:t>local</a:t>
            </a:r>
            <a:r>
              <a:rPr/>
              <a:t> </a:t>
            </a:r>
            <a:r>
              <a:rPr/>
              <a:t>computer</a:t>
            </a:r>
            <a:r>
              <a:rPr/>
              <a:t> </a:t>
            </a:r>
            <a:r>
              <a:rPr/>
              <a:t>via</a:t>
            </a:r>
            <a:r>
              <a:rPr/>
              <a:t> </a:t>
            </a:r>
            <a:r>
              <a:rPr/>
              <a:t>RStudio</a:t>
            </a:r>
          </a:p>
        </p:txBody>
      </p:sp>
      <p:sp>
        <p:nvSpPr>
          <p:cNvPr id="3" name="Content Placeholder 2"/>
          <p:cNvSpPr>
            <a:spLocks noGrp="1"/>
          </p:cNvSpPr>
          <p:nvPr>
            <p:ph sz="half" idx="1"/>
          </p:nvPr>
        </p:nvSpPr>
        <p:spPr/>
        <p:txBody>
          <a:bodyPr/>
          <a:lstStyle/>
          <a:p>
            <a:pPr lvl="1"/>
            <a:r>
              <a:rPr/>
              <a:t>Start a new Project in RStudio</a:t>
            </a:r>
          </a:p>
          <a:p>
            <a:pPr lvl="2"/>
            <a:r>
              <a:rPr i="1"/>
              <a:t>File &gt; New Project &gt; Version Control &gt; Git</a:t>
            </a:r>
            <a:r>
              <a:rPr/>
              <a:t>.</a:t>
            </a:r>
          </a:p>
          <a:p>
            <a:pPr lvl="2"/>
            <a:r>
              <a:rPr/>
              <a:t>In the “repository URL” paste the URL of your new GitHub repository.</a:t>
            </a:r>
          </a:p>
          <a:p>
            <a:pPr lvl="3"/>
            <a:r>
              <a:rPr sz="1800">
                <a:latin typeface="Courier"/>
              </a:rPr>
              <a:t>https://github.com/bjkamrat/myrepo.git</a:t>
            </a:r>
          </a:p>
          <a:p>
            <a:pPr lvl="1"/>
            <a:r>
              <a:rPr/>
              <a:t>Be intentional about where you create this Project.</a:t>
            </a:r>
          </a:p>
          <a:p>
            <a:pPr lvl="1"/>
            <a:r>
              <a:rPr/>
              <a:t>Check "Open in new session</a:t>
            </a:r>
          </a:p>
          <a:p>
            <a:pPr lvl="1"/>
            <a:r>
              <a:rPr/>
              <a:t>Click “Create Project” to create a new directory, which will be:</a:t>
            </a:r>
          </a:p>
          <a:p>
            <a:pPr lvl="2"/>
            <a:r>
              <a:rPr/>
              <a:t>a directory or “folder” on your computer</a:t>
            </a:r>
          </a:p>
          <a:p>
            <a:pPr lvl="2"/>
            <a:r>
              <a:rPr/>
              <a:t>a Git repository, linked to a remote GitHub repository</a:t>
            </a:r>
          </a:p>
          <a:p>
            <a:pPr lvl="2"/>
            <a:r>
              <a:rPr/>
              <a:t>an RStudio Project</a:t>
            </a:r>
          </a:p>
        </p:txBody>
      </p:sp>
      <p:pic>
        <p:nvPicPr>
          <p:cNvPr descr="pres_figs/new_project_rstudio.png" id="0" name="Picture 1"/>
          <p:cNvPicPr>
            <a:picLocks noGrp="1" noChangeAspect="1"/>
          </p:cNvPicPr>
          <p:nvPr/>
        </p:nvPicPr>
        <p:blipFill>
          <a:blip r:embed="rId2"/>
          <a:stretch>
            <a:fillRect/>
          </a:stretch>
        </p:blipFill>
        <p:spPr bwMode="auto">
          <a:xfrm>
            <a:off x="4648200" y="2552700"/>
            <a:ext cx="4038600" cy="26289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b="1"/>
              <a:t>All of your R projects should have this set-up.</a:t>
            </a:r>
          </a:p>
          <a:p>
            <a:pPr lvl="1"/>
            <a:r>
              <a:rPr/>
              <a:t>The new local RStudio Project should represent the new test remote repo created on GitHub</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Make</a:t>
            </a:r>
            <a:r>
              <a:rPr/>
              <a:t> </a:t>
            </a:r>
            <a:r>
              <a:rPr/>
              <a:t>a</a:t>
            </a:r>
            <a:r>
              <a:rPr/>
              <a:t> </a:t>
            </a:r>
            <a:r>
              <a:rPr/>
              <a:t>local</a:t>
            </a:r>
            <a:r>
              <a:rPr/>
              <a:t> </a:t>
            </a:r>
            <a:r>
              <a:rPr/>
              <a:t>change,</a:t>
            </a:r>
            <a:r>
              <a:rPr/>
              <a:t> </a:t>
            </a:r>
            <a:r>
              <a:rPr/>
              <a:t>commit,</a:t>
            </a:r>
            <a:r>
              <a:rPr/>
              <a:t> </a:t>
            </a:r>
            <a:r>
              <a:rPr/>
              <a:t>and</a:t>
            </a:r>
            <a:r>
              <a:rPr/>
              <a:t> </a:t>
            </a:r>
            <a:r>
              <a:rPr/>
              <a:t>push</a:t>
            </a:r>
          </a:p>
        </p:txBody>
      </p:sp>
      <p:sp>
        <p:nvSpPr>
          <p:cNvPr id="3" name="Content Placeholder 2"/>
          <p:cNvSpPr>
            <a:spLocks noGrp="1"/>
          </p:cNvSpPr>
          <p:nvPr>
            <p:ph idx="1"/>
          </p:nvPr>
        </p:nvSpPr>
        <p:spPr/>
        <p:txBody>
          <a:bodyPr/>
          <a:lstStyle/>
          <a:p>
            <a:pPr lvl="0" marL="0" indent="0">
              <a:buNone/>
            </a:pPr>
            <a:r>
              <a:rPr/>
              <a:t>In your local RStudio Project modify the </a:t>
            </a:r>
            <a:r>
              <a:rPr sz="1800">
                <a:latin typeface="Courier"/>
              </a:rPr>
              <a:t>README.md</a:t>
            </a:r>
            <a:r>
              <a:rPr/>
              <a:t> file + Add the line “This is a line from RStudio” + Save your change</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Now,</a:t>
            </a:r>
            <a:r>
              <a:rPr/>
              <a:t> </a:t>
            </a:r>
            <a:r>
              <a:rPr/>
              <a:t>commit</a:t>
            </a:r>
            <a:r>
              <a:rPr/>
              <a:t> </a:t>
            </a:r>
            <a:r>
              <a:rPr/>
              <a:t>these</a:t>
            </a:r>
            <a:r>
              <a:rPr/>
              <a:t> </a:t>
            </a:r>
            <a:r>
              <a:rPr/>
              <a:t>changes</a:t>
            </a:r>
            <a:r>
              <a:rPr/>
              <a:t> </a:t>
            </a:r>
            <a:r>
              <a:rPr/>
              <a:t>to</a:t>
            </a:r>
            <a:r>
              <a:rPr/>
              <a:t> </a:t>
            </a:r>
            <a:r>
              <a:rPr/>
              <a:t>your</a:t>
            </a:r>
            <a:r>
              <a:rPr/>
              <a:t> </a:t>
            </a:r>
            <a:r>
              <a:rPr/>
              <a:t>local</a:t>
            </a:r>
            <a:r>
              <a:rPr/>
              <a:t> </a:t>
            </a:r>
            <a:r>
              <a:rPr/>
              <a:t>repo.</a:t>
            </a:r>
            <a:r>
              <a:rPr/>
              <a:t> </a:t>
            </a:r>
            <a:r>
              <a:rPr/>
              <a:t>How?</a:t>
            </a:r>
          </a:p>
        </p:txBody>
      </p:sp>
      <p:sp>
        <p:nvSpPr>
          <p:cNvPr id="3" name="Content Placeholder 2"/>
          <p:cNvSpPr>
            <a:spLocks noGrp="1"/>
          </p:cNvSpPr>
          <p:nvPr>
            <p:ph idx="1"/>
          </p:nvPr>
        </p:nvSpPr>
        <p:spPr/>
        <p:txBody>
          <a:bodyPr/>
          <a:lstStyle/>
          <a:p>
            <a:pPr lvl="0" marL="0" indent="0">
              <a:buNone/>
            </a:pPr>
            <a:r>
              <a:rPr/>
              <a:t>In RStudio:</a:t>
            </a:r>
          </a:p>
          <a:p>
            <a:pPr lvl="1"/>
            <a:r>
              <a:rPr/>
              <a:t>Click the “Git” tab in upper right pane.</a:t>
            </a:r>
          </a:p>
          <a:p>
            <a:pPr lvl="1"/>
            <a:r>
              <a:rPr/>
              <a:t>Click the white “Staged” box for </a:t>
            </a:r>
            <a:r>
              <a:rPr sz="1800">
                <a:latin typeface="Courier"/>
              </a:rPr>
              <a:t>README.md</a:t>
            </a:r>
            <a:r>
              <a:rPr/>
              <a:t>.</a:t>
            </a:r>
          </a:p>
          <a:p>
            <a:pPr lvl="1"/>
            <a:r>
              <a:rPr/>
              <a:t>Click “Commit”.</a:t>
            </a:r>
          </a:p>
          <a:p>
            <a:pPr lvl="1"/>
            <a:r>
              <a:rPr/>
              <a:t>“Comment” on your “commit”!</a:t>
            </a:r>
          </a:p>
          <a:p>
            <a:pPr lvl="2"/>
            <a:r>
              <a:rPr/>
              <a:t>“Commit message”, such as “Commit from RStudio”.</a:t>
            </a:r>
          </a:p>
          <a:p>
            <a:pPr lvl="1"/>
            <a:r>
              <a:rPr/>
              <a:t>Click “Commit”.</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pres_figs/git_in_rstuido.png" id="0" name="Picture 1"/>
          <p:cNvPicPr>
            <a:picLocks noGrp="1" noChangeAspect="1"/>
          </p:cNvPicPr>
          <p:nvPr/>
        </p:nvPicPr>
        <p:blipFill>
          <a:blip r:embed="rId2"/>
          <a:stretch>
            <a:fillRect/>
          </a:stretch>
        </p:blipFill>
        <p:spPr bwMode="auto">
          <a:xfrm>
            <a:off x="457200" y="1739900"/>
            <a:ext cx="8229600" cy="42545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marL="0" indent="0">
              <a:spcBef>
                <a:spcPts val="3000"/>
              </a:spcBef>
              <a:buNone/>
            </a:pPr>
            <a:r>
              <a:rPr b="1"/>
              <a:t>Pull then Push your local changes online to GitHub</a:t>
            </a:r>
          </a:p>
          <a:p>
            <a:pPr lvl="1"/>
            <a:r>
              <a:rPr/>
              <a:t>First, Pull into RStudio the most updated verison of the GitHub Repo</a:t>
            </a:r>
          </a:p>
          <a:p>
            <a:pPr lvl="2"/>
            <a:r>
              <a:rPr/>
              <a:t>You should see some message…</a:t>
            </a:r>
          </a:p>
          <a:p>
            <a:pPr lvl="0" marL="1270000" indent="0">
              <a:buNone/>
            </a:pPr>
            <a:r>
              <a:rPr sz="1800">
                <a:latin typeface="Courier"/>
              </a:rPr>
              <a:t>Already up to date.</a:t>
            </a:r>
          </a:p>
          <a:p>
            <a:pPr lvl="1"/>
            <a:r>
              <a:rPr/>
              <a:t>Click the green “Push” button to send your local changes to GitHub. If you are challenged for username and password, provide them</a:t>
            </a:r>
          </a:p>
          <a:p>
            <a:pPr lvl="2"/>
            <a:r>
              <a:rPr/>
              <a:t>You should see some message..</a:t>
            </a:r>
          </a:p>
          <a:p>
            <a:pPr lvl="0" marL="1270000" indent="0">
              <a:buNone/>
            </a:pPr>
            <a:r>
              <a:rPr sz="1800">
                <a:latin typeface="Courier"/>
              </a:rPr>
              <a:t>[master dc671f0] blah</a:t>
            </a:r>
            <a:br/>
            <a:r>
              <a:rPr sz="1800">
                <a:latin typeface="Courier"/>
              </a:rPr>
              <a:t> 3 files changed, 22 insertions(+)</a:t>
            </a:r>
            <a:br/>
            <a:r>
              <a:rPr sz="1800">
                <a:latin typeface="Courier"/>
              </a:rPr>
              <a:t> create mode 100644 .gitignore</a:t>
            </a:r>
            <a:br/>
            <a:r>
              <a:rPr sz="1800">
                <a:latin typeface="Courier"/>
              </a:rPr>
              <a:t> create mode 100644 myrepo.Rproj</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pres_figs/github_logo2.png" id="0" name="Picture 1"/>
          <p:cNvPicPr>
            <a:picLocks noGrp="1" noChangeAspect="1"/>
          </p:cNvPicPr>
          <p:nvPr/>
        </p:nvPicPr>
        <p:blipFill>
          <a:blip r:embed="rId2"/>
          <a:stretch>
            <a:fillRect/>
          </a:stretch>
        </p:blipFill>
        <p:spPr bwMode="auto">
          <a:xfrm>
            <a:off x="2070100" y="1600200"/>
            <a:ext cx="5003800" cy="4521200"/>
          </a:xfrm>
          <a:prstGeom prst="rect">
            <a:avLst/>
          </a:prstGeom>
          <a:noFill/>
          <a:ln w="9525">
            <a:noFill/>
            <a:headEnd/>
            <a:tailEnd/>
          </a:ln>
        </p:spPr>
      </p:pic>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Workflow</a:t>
            </a:r>
          </a:p>
        </p:txBody>
      </p:sp>
      <p:sp>
        <p:nvSpPr>
          <p:cNvPr id="3" name="Content Placeholder 2"/>
          <p:cNvSpPr>
            <a:spLocks noGrp="1"/>
          </p:cNvSpPr>
          <p:nvPr>
            <p:ph idx="1"/>
          </p:nvPr>
        </p:nvSpPr>
        <p:spPr/>
        <p:txBody>
          <a:bodyPr/>
          <a:lstStyle/>
          <a:p>
            <a:pPr lvl="0" marL="0" indent="0">
              <a:buNone/>
            </a:pPr>
            <a:r>
              <a:rPr/>
              <a:t>Do work somewhere. Commit it. Push it or pull it* depending on where you did it, but get local and remote “synced up”. Repeat.</a:t>
            </a:r>
          </a:p>
          <a:p>
            <a:pPr lvl="0" marL="0" indent="0">
              <a:buNone/>
            </a:pPr>
            <a:r>
              <a:rPr/>
              <a:t>* Note that in general (and especially in future when collaborating with other developers) you will usually need to pull changes from the remote (GitHub) before pushing the local changes you have made. For this reason, it’s a good idea to try and get into the habit of pulling before you attempt to push.</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Confirm</a:t>
            </a:r>
            <a:r>
              <a:rPr/>
              <a:t> </a:t>
            </a:r>
            <a:r>
              <a:rPr/>
              <a:t>local</a:t>
            </a:r>
            <a:r>
              <a:rPr/>
              <a:t> </a:t>
            </a:r>
            <a:r>
              <a:rPr/>
              <a:t>change</a:t>
            </a:r>
            <a:r>
              <a:rPr/>
              <a:t> </a:t>
            </a:r>
            <a:r>
              <a:rPr/>
              <a:t>propgated</a:t>
            </a:r>
            <a:r>
              <a:rPr/>
              <a:t> </a:t>
            </a:r>
            <a:r>
              <a:rPr/>
              <a:t>to</a:t>
            </a:r>
            <a:r>
              <a:rPr/>
              <a:t> </a:t>
            </a:r>
            <a:r>
              <a:rPr/>
              <a:t>GitHub</a:t>
            </a:r>
          </a:p>
        </p:txBody>
      </p:sp>
      <p:sp>
        <p:nvSpPr>
          <p:cNvPr id="3" name="Content Placeholder 2"/>
          <p:cNvSpPr>
            <a:spLocks noGrp="1"/>
          </p:cNvSpPr>
          <p:nvPr>
            <p:ph idx="1"/>
          </p:nvPr>
        </p:nvSpPr>
        <p:spPr/>
        <p:txBody>
          <a:bodyPr/>
          <a:lstStyle/>
          <a:p>
            <a:pPr lvl="1">
              <a:buAutoNum type="arabicPeriod"/>
            </a:pPr>
            <a:r>
              <a:rPr/>
              <a:t>Go back to the browser. I assume we’re still viewing your new GitHub repo.</a:t>
            </a:r>
          </a:p>
          <a:p>
            <a:pPr lvl="1">
              <a:buAutoNum type="arabicPeriod"/>
            </a:pPr>
            <a:r>
              <a:rPr/>
              <a:t>Refresh.</a:t>
            </a:r>
          </a:p>
          <a:p>
            <a:pPr lvl="1">
              <a:buAutoNum type="arabicPeriod"/>
            </a:pPr>
            <a:r>
              <a:rPr/>
              <a:t>You should see the new “This is a line from RStudio” in the README.</a:t>
            </a:r>
          </a:p>
          <a:p>
            <a:pPr lvl="1">
              <a:buAutoNum type="arabicPeriod"/>
            </a:pPr>
            <a:r>
              <a:rPr/>
              <a:t>If you click on “commits,” you should see one with the message “Commit from Rstudio”</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Clean</a:t>
            </a:r>
            <a:r>
              <a:rPr/>
              <a:t> </a:t>
            </a:r>
            <a:r>
              <a:rPr/>
              <a:t>up</a:t>
            </a:r>
          </a:p>
        </p:txBody>
      </p:sp>
      <p:sp>
        <p:nvSpPr>
          <p:cNvPr id="3" name="Content Placeholder 2"/>
          <p:cNvSpPr>
            <a:spLocks noGrp="1"/>
          </p:cNvSpPr>
          <p:nvPr>
            <p:ph idx="1"/>
          </p:nvPr>
        </p:nvSpPr>
        <p:spPr/>
        <p:txBody>
          <a:bodyPr/>
          <a:lstStyle/>
          <a:p>
            <a:pPr lvl="0" marL="0" indent="0">
              <a:buNone/>
            </a:pPr>
            <a:r>
              <a:rPr b="1"/>
              <a:t>Local</a:t>
            </a:r>
            <a:r>
              <a:rPr/>
              <a:t> * When you’re ready to clean up, you can delete the local repo any way you like. It’s just a regular directory on your computer.</a:t>
            </a:r>
          </a:p>
          <a:p>
            <a:pPr lvl="0" marL="0" indent="0">
              <a:buNone/>
            </a:pPr>
            <a:r>
              <a:rPr b="1"/>
              <a:t>GitHub</a:t>
            </a:r>
            <a:r>
              <a:rPr/>
              <a:t> * In the browser, go to your repo’s landing page on GitHub. Click on “Settings”. * Scroll down, click on “delete repository,” and do as it asks.</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media.giphy.com/media/ccRMvuh3PeuSGgOWVx/giphy.gif" id="0" name="Picture 1"/>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Before</a:t>
            </a:r>
            <a:r>
              <a:rPr/>
              <a:t> </a:t>
            </a:r>
            <a:r>
              <a:rPr/>
              <a:t>moving</a:t>
            </a:r>
            <a:r>
              <a:rPr/>
              <a:t> </a:t>
            </a:r>
            <a:r>
              <a:rPr/>
              <a:t>on,</a:t>
            </a:r>
            <a:r>
              <a:rPr/>
              <a:t> </a:t>
            </a:r>
            <a:r>
              <a:rPr/>
              <a:t>lets</a:t>
            </a:r>
            <a:r>
              <a:rPr/>
              <a:t> </a:t>
            </a:r>
            <a:r>
              <a:rPr/>
              <a:t>discuss</a:t>
            </a:r>
            <a:r>
              <a:rPr/>
              <a:t> </a:t>
            </a:r>
            <a:r>
              <a:rPr/>
              <a:t>some</a:t>
            </a:r>
            <a:r>
              <a:rPr/>
              <a:t> </a:t>
            </a:r>
            <a:r>
              <a:rPr/>
              <a:t>of</a:t>
            </a:r>
            <a:r>
              <a:rPr/>
              <a:t> </a:t>
            </a:r>
            <a:r>
              <a:rPr/>
              <a:t>the</a:t>
            </a:r>
            <a:r>
              <a:rPr/>
              <a:t> </a:t>
            </a:r>
            <a:r>
              <a:rPr/>
              <a:t>Git</a:t>
            </a:r>
            <a:r>
              <a:rPr/>
              <a:t> </a:t>
            </a:r>
            <a:r>
              <a:rPr/>
              <a:t>methodology/terminology</a:t>
            </a:r>
          </a:p>
        </p:txBody>
      </p:sp>
      <p:sp>
        <p:nvSpPr>
          <p:cNvPr id="3" name="Content Placeholder 2"/>
          <p:cNvSpPr>
            <a:spLocks noGrp="1"/>
          </p:cNvSpPr>
          <p:nvPr>
            <p:ph idx="1"/>
          </p:nvPr>
        </p:nvSpPr>
        <p:spPr/>
        <p:txBody>
          <a:bodyPr/>
          <a:lstStyle/>
          <a:p>
            <a:pPr lvl="1"/>
            <a:r>
              <a:rPr/>
              <a:t>Git allows you to take snapshots of all the files in a folder</a:t>
            </a:r>
          </a:p>
          <a:p>
            <a:pPr lvl="1"/>
            <a:r>
              <a:rPr/>
              <a:t>This folder is your </a:t>
            </a:r>
            <a:r>
              <a:rPr i="1"/>
              <a:t>repository</a:t>
            </a:r>
            <a:r>
              <a:rPr/>
              <a:t> or </a:t>
            </a:r>
            <a:r>
              <a:rPr i="1"/>
              <a:t>repo</a:t>
            </a:r>
          </a:p>
          <a:p>
            <a:pPr lvl="1"/>
            <a:r>
              <a:rPr/>
              <a:t>When you </a:t>
            </a:r>
            <a:r>
              <a:rPr i="1"/>
              <a:t>commit</a:t>
            </a:r>
            <a:r>
              <a:rPr/>
              <a:t>, you take a snapshot, which you then </a:t>
            </a:r>
            <a:r>
              <a:rPr i="1"/>
              <a:t>push</a:t>
            </a:r>
            <a:r>
              <a:rPr/>
              <a:t> to Github with a comment</a:t>
            </a:r>
          </a:p>
          <a:p>
            <a:pPr lvl="2"/>
            <a:r>
              <a:rPr/>
              <a:t>Think of taking a picture (</a:t>
            </a:r>
            <a:r>
              <a:rPr i="1"/>
              <a:t>commit</a:t>
            </a:r>
            <a:r>
              <a:rPr/>
              <a:t>) then posting (</a:t>
            </a:r>
            <a:r>
              <a:rPr i="1"/>
              <a:t>pushing</a:t>
            </a:r>
            <a:r>
              <a:rPr/>
              <a:t>) the picture to instagram</a:t>
            </a:r>
          </a:p>
          <a:p>
            <a:pPr lvl="3"/>
            <a:r>
              <a:rPr/>
              <a:t>and you wouldn’t post a picture to instagram without a </a:t>
            </a:r>
            <a:r>
              <a:rPr i="1"/>
              <a:t>comment</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Git</a:t>
            </a:r>
            <a:r>
              <a:rPr/>
              <a:t> </a:t>
            </a:r>
            <a:r>
              <a:rPr/>
              <a:t>methodology/terminology</a:t>
            </a:r>
          </a:p>
        </p:txBody>
      </p:sp>
      <p:sp>
        <p:nvSpPr>
          <p:cNvPr id="3" name="Content Placeholder 2"/>
          <p:cNvSpPr>
            <a:spLocks noGrp="1"/>
          </p:cNvSpPr>
          <p:nvPr>
            <p:ph idx="1"/>
          </p:nvPr>
        </p:nvSpPr>
        <p:spPr/>
        <p:txBody>
          <a:bodyPr/>
          <a:lstStyle/>
          <a:p>
            <a:pPr lvl="1"/>
            <a:r>
              <a:rPr/>
              <a:t>When you </a:t>
            </a:r>
            <a:r>
              <a:rPr i="1"/>
              <a:t>commit</a:t>
            </a:r>
            <a:r>
              <a:rPr/>
              <a:t> a file or files, additional information is saved along with the changes to the file</a:t>
            </a:r>
          </a:p>
          <a:p>
            <a:pPr lvl="2"/>
            <a:r>
              <a:rPr/>
              <a:t>Who</a:t>
            </a:r>
          </a:p>
          <a:p>
            <a:pPr lvl="2"/>
            <a:r>
              <a:rPr/>
              <a:t>When</a:t>
            </a:r>
          </a:p>
          <a:p>
            <a:pPr lvl="2"/>
            <a:r>
              <a:rPr/>
              <a:t>What was changed</a:t>
            </a:r>
          </a:p>
          <a:p>
            <a:pPr lvl="2"/>
            <a:r>
              <a:rPr/>
              <a:t>A comment on the change</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Git</a:t>
            </a:r>
            <a:r>
              <a:rPr/>
              <a:t> </a:t>
            </a:r>
            <a:r>
              <a:rPr/>
              <a:t>methodology/terminology</a:t>
            </a:r>
          </a:p>
        </p:txBody>
      </p:sp>
      <p:sp>
        <p:nvSpPr>
          <p:cNvPr id="3" name="Content Placeholder 2"/>
          <p:cNvSpPr>
            <a:spLocks noGrp="1"/>
          </p:cNvSpPr>
          <p:nvPr>
            <p:ph idx="1"/>
          </p:nvPr>
        </p:nvSpPr>
        <p:spPr/>
        <p:txBody>
          <a:bodyPr/>
          <a:lstStyle/>
          <a:p>
            <a:pPr lvl="0" marL="0" indent="0">
              <a:buNone/>
            </a:pPr>
            <a:r>
              <a:rPr/>
              <a:t>These snapshots act as version control</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pres_figs/copies_commits1.png" id="0" name="Picture 1"/>
          <p:cNvPicPr>
            <a:picLocks noGrp="1" noChangeAspect="1"/>
          </p:cNvPicPr>
          <p:nvPr/>
        </p:nvPicPr>
        <p:blipFill>
          <a:blip r:embed="rId2"/>
          <a:stretch>
            <a:fillRect/>
          </a:stretch>
        </p:blipFill>
        <p:spPr bwMode="auto">
          <a:xfrm>
            <a:off x="558800" y="1600200"/>
            <a:ext cx="8039100" cy="45212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Git</a:t>
            </a:r>
            <a:r>
              <a:rPr/>
              <a:t> </a:t>
            </a:r>
            <a:r>
              <a:rPr/>
              <a:t>methodology/terminology</a:t>
            </a:r>
          </a:p>
        </p:txBody>
      </p:sp>
      <p:sp>
        <p:nvSpPr>
          <p:cNvPr id="3" name="Content Placeholder 2"/>
          <p:cNvSpPr>
            <a:spLocks noGrp="1"/>
          </p:cNvSpPr>
          <p:nvPr>
            <p:ph idx="1"/>
          </p:nvPr>
        </p:nvSpPr>
        <p:spPr/>
        <p:txBody>
          <a:bodyPr/>
          <a:lstStyle/>
          <a:p>
            <a:pPr lvl="0" marL="0" indent="0">
              <a:buNone/>
            </a:pPr>
            <a:r>
              <a:rPr/>
              <a:t>These snapshots act as version control</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pres_figs/copies_commits2.png" id="0" name="Picture 1"/>
          <p:cNvPicPr>
            <a:picLocks noGrp="1" noChangeAspect="1"/>
          </p:cNvPicPr>
          <p:nvPr/>
        </p:nvPicPr>
        <p:blipFill>
          <a:blip r:embed="rId2"/>
          <a:stretch>
            <a:fillRect/>
          </a:stretch>
        </p:blipFill>
        <p:spPr bwMode="auto">
          <a:xfrm>
            <a:off x="558800" y="1600200"/>
            <a:ext cx="8039100" cy="45212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a:t>In our lectures and excercises on version control with GitHub, we will largely utilize:</a:t>
            </a:r>
          </a:p>
          <a:p>
            <a:pPr lvl="2"/>
            <a:r>
              <a:rPr i="1"/>
              <a:t>Happy Git and GitHub for the useR</a:t>
            </a:r>
            <a:r>
              <a:rPr/>
              <a:t> by Jennifer Bryan @ happygitwithr.com</a:t>
            </a:r>
          </a:p>
          <a:p>
            <a:pPr lvl="2"/>
            <a:r>
              <a:rPr i="1"/>
              <a:t>Introduction to Github</a:t>
            </a:r>
            <a:r>
              <a:rPr/>
              <a:t> by Lise Montefiore for REEU P4 program</a:t>
            </a:r>
          </a:p>
          <a:p>
            <a:pPr lvl="2"/>
            <a:r>
              <a:rPr i="1"/>
              <a:t>Git for Humans</a:t>
            </a:r>
            <a:r>
              <a:rPr/>
              <a:t> by Alice Bartlet</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Git</a:t>
            </a:r>
            <a:r>
              <a:rPr/>
              <a:t> </a:t>
            </a:r>
            <a:r>
              <a:rPr/>
              <a:t>methodology/terminology</a:t>
            </a:r>
          </a:p>
        </p:txBody>
      </p:sp>
      <p:sp>
        <p:nvSpPr>
          <p:cNvPr id="3" name="Content Placeholder 2"/>
          <p:cNvSpPr>
            <a:spLocks noGrp="1"/>
          </p:cNvSpPr>
          <p:nvPr>
            <p:ph idx="1"/>
          </p:nvPr>
        </p:nvSpPr>
        <p:spPr/>
        <p:txBody>
          <a:bodyPr/>
          <a:lstStyle/>
          <a:p>
            <a:pPr lvl="0" marL="0" indent="0">
              <a:buNone/>
            </a:pPr>
            <a:r>
              <a:rPr/>
              <a:t>These snapshots act as version control</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pres_figs/copies_commits3.png" id="0" name="Picture 1"/>
          <p:cNvPicPr>
            <a:picLocks noGrp="1" noChangeAspect="1"/>
          </p:cNvPicPr>
          <p:nvPr/>
        </p:nvPicPr>
        <p:blipFill>
          <a:blip r:embed="rId2"/>
          <a:stretch>
            <a:fillRect/>
          </a:stretch>
        </p:blipFill>
        <p:spPr bwMode="auto">
          <a:xfrm>
            <a:off x="558800" y="1600200"/>
            <a:ext cx="8039100" cy="45212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Git</a:t>
            </a:r>
            <a:r>
              <a:rPr/>
              <a:t> </a:t>
            </a:r>
            <a:r>
              <a:rPr/>
              <a:t>methodology/terminology</a:t>
            </a:r>
          </a:p>
        </p:txBody>
      </p:sp>
      <p:sp>
        <p:nvSpPr>
          <p:cNvPr id="3" name="Content Placeholder 2"/>
          <p:cNvSpPr>
            <a:spLocks noGrp="1"/>
          </p:cNvSpPr>
          <p:nvPr>
            <p:ph idx="1"/>
          </p:nvPr>
        </p:nvSpPr>
        <p:spPr/>
        <p:txBody>
          <a:bodyPr/>
          <a:lstStyle/>
          <a:p>
            <a:pPr lvl="1"/>
            <a:r>
              <a:rPr/>
              <a:t>Git, or in our case GitHub, stores the history of your project</a:t>
            </a:r>
          </a:p>
          <a:p>
            <a:pPr lvl="2"/>
            <a:r>
              <a:rPr/>
              <a:t>This lets you time travel to different versions of your project</a:t>
            </a:r>
          </a:p>
          <a:p>
            <a:pPr lvl="2"/>
            <a:r>
              <a:rPr/>
              <a:t>you can </a:t>
            </a:r>
            <a:r>
              <a:rPr i="1"/>
              <a:t>check out</a:t>
            </a:r>
            <a:r>
              <a:rPr/>
              <a:t> these older versions of the project</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Git</a:t>
            </a:r>
            <a:r>
              <a:rPr/>
              <a:t> </a:t>
            </a:r>
            <a:r>
              <a:rPr/>
              <a:t>methodology/terminology</a:t>
            </a:r>
          </a:p>
        </p:txBody>
      </p:sp>
      <p:sp>
        <p:nvSpPr>
          <p:cNvPr id="3" name="Content Placeholder 2"/>
          <p:cNvSpPr>
            <a:spLocks noGrp="1"/>
          </p:cNvSpPr>
          <p:nvPr>
            <p:ph idx="1"/>
          </p:nvPr>
        </p:nvSpPr>
        <p:spPr/>
        <p:txBody>
          <a:bodyPr/>
          <a:lstStyle/>
          <a:p>
            <a:pPr lvl="1"/>
            <a:r>
              <a:rPr/>
              <a:t>What if you want to experiment with making some changes to files in your project?</a:t>
            </a:r>
          </a:p>
          <a:p>
            <a:pPr lvl="2"/>
            <a:r>
              <a:rPr/>
              <a:t>you can do this by creating a </a:t>
            </a:r>
            <a:r>
              <a:rPr i="1"/>
              <a:t>branch</a:t>
            </a:r>
          </a:p>
          <a:p>
            <a:pPr lvl="1"/>
            <a:r>
              <a:rPr/>
              <a:t>A </a:t>
            </a:r>
            <a:r>
              <a:rPr i="1"/>
              <a:t>branch</a:t>
            </a:r>
            <a:r>
              <a:rPr/>
              <a:t> is a moveable label attached to a commit</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Git</a:t>
            </a:r>
            <a:r>
              <a:rPr/>
              <a:t> </a:t>
            </a:r>
            <a:r>
              <a:rPr/>
              <a:t>methodology/terminology</a:t>
            </a:r>
          </a:p>
        </p:txBody>
      </p:sp>
      <p:sp>
        <p:nvSpPr>
          <p:cNvPr id="3" name="Content Placeholder 2"/>
          <p:cNvSpPr>
            <a:spLocks noGrp="1"/>
          </p:cNvSpPr>
          <p:nvPr>
            <p:ph idx="1"/>
          </p:nvPr>
        </p:nvSpPr>
        <p:spPr/>
        <p:txBody>
          <a:bodyPr/>
          <a:lstStyle/>
          <a:p>
            <a:pPr lvl="1"/>
            <a:r>
              <a:rPr/>
              <a:t>The default </a:t>
            </a:r>
            <a:r>
              <a:rPr i="1"/>
              <a:t>branch</a:t>
            </a:r>
            <a:r>
              <a:rPr/>
              <a:t> name in GitHub is </a:t>
            </a:r>
            <a:r>
              <a:rPr i="1"/>
              <a:t>master</a:t>
            </a:r>
          </a:p>
          <a:p>
            <a:pPr lvl="2"/>
            <a:r>
              <a:rPr/>
              <a:t>To experiment with making some changes created a new </a:t>
            </a:r>
            <a:r>
              <a:rPr i="1"/>
              <a:t>branch</a:t>
            </a:r>
          </a:p>
          <a:p>
            <a:pPr lvl="2"/>
            <a:r>
              <a:rPr/>
              <a:t>If you are happy with the changes you can </a:t>
            </a:r>
            <a:r>
              <a:rPr i="1"/>
              <a:t>merge</a:t>
            </a:r>
            <a:r>
              <a:rPr/>
              <a:t> them back into the </a:t>
            </a:r>
            <a:r>
              <a:rPr i="1"/>
              <a:t>master</a:t>
            </a:r>
          </a:p>
          <a:p>
            <a:pPr lvl="1"/>
            <a:r>
              <a:rPr/>
              <a:t>In collaborative projects</a:t>
            </a:r>
          </a:p>
          <a:p>
            <a:pPr lvl="2"/>
            <a:r>
              <a:rPr/>
              <a:t>most changes should be done in a new </a:t>
            </a:r>
            <a:r>
              <a:rPr i="1"/>
              <a:t>branch</a:t>
            </a:r>
          </a:p>
          <a:p>
            <a:pPr lvl="2"/>
            <a:r>
              <a:rPr/>
              <a:t>the </a:t>
            </a:r>
            <a:r>
              <a:rPr i="1"/>
              <a:t>master</a:t>
            </a:r>
            <a:r>
              <a:rPr/>
              <a:t> </a:t>
            </a:r>
            <a:r>
              <a:rPr i="1"/>
              <a:t>branch</a:t>
            </a:r>
            <a:r>
              <a:rPr/>
              <a:t> is often the verison of the code that is published on a site</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Git</a:t>
            </a:r>
            <a:r>
              <a:rPr/>
              <a:t> </a:t>
            </a:r>
            <a:r>
              <a:rPr/>
              <a:t>methodology/terminology</a:t>
            </a:r>
          </a:p>
        </p:txBody>
      </p:sp>
      <p:sp>
        <p:nvSpPr>
          <p:cNvPr id="3" name="Content Placeholder 2"/>
          <p:cNvSpPr>
            <a:spLocks noGrp="1"/>
          </p:cNvSpPr>
          <p:nvPr>
            <p:ph idx="1"/>
          </p:nvPr>
        </p:nvSpPr>
        <p:spPr/>
        <p:txBody>
          <a:bodyPr/>
          <a:lstStyle/>
          <a:p>
            <a:pPr lvl="1"/>
            <a:r>
              <a:rPr/>
              <a:t>As you know, it is always good to back up your work</a:t>
            </a:r>
          </a:p>
          <a:p>
            <a:pPr lvl="2"/>
            <a:r>
              <a:rPr/>
              <a:t>Typically, not on your local computer</a:t>
            </a:r>
          </a:p>
          <a:p>
            <a:pPr lvl="1"/>
            <a:r>
              <a:rPr/>
              <a:t>This outside storage location is called a </a:t>
            </a:r>
            <a:r>
              <a:rPr i="1"/>
              <a:t>remote</a:t>
            </a:r>
          </a:p>
          <a:p>
            <a:pPr lvl="2"/>
            <a:r>
              <a:rPr/>
              <a:t>GitHub is one very popular </a:t>
            </a:r>
            <a:r>
              <a:rPr i="1"/>
              <a:t>remote</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Git</a:t>
            </a:r>
            <a:r>
              <a:rPr/>
              <a:t> </a:t>
            </a:r>
            <a:r>
              <a:rPr/>
              <a:t>methodology/terminology</a:t>
            </a:r>
          </a:p>
        </p:txBody>
      </p:sp>
      <p:sp>
        <p:nvSpPr>
          <p:cNvPr id="3" name="Content Placeholder 2"/>
          <p:cNvSpPr>
            <a:spLocks noGrp="1"/>
          </p:cNvSpPr>
          <p:nvPr>
            <p:ph idx="1"/>
          </p:nvPr>
        </p:nvSpPr>
        <p:spPr/>
        <p:txBody>
          <a:bodyPr/>
          <a:lstStyle/>
          <a:p>
            <a:pPr lvl="1"/>
            <a:r>
              <a:rPr/>
              <a:t>To get work from a </a:t>
            </a:r>
            <a:r>
              <a:rPr i="1"/>
              <a:t>remote</a:t>
            </a:r>
            <a:r>
              <a:rPr/>
              <a:t> for the first time you must </a:t>
            </a:r>
            <a:r>
              <a:rPr i="1"/>
              <a:t>clone</a:t>
            </a:r>
            <a:r>
              <a:rPr/>
              <a:t> it to your local computer _ We just did this!!</a:t>
            </a:r>
          </a:p>
          <a:p>
            <a:pPr lvl="1"/>
            <a:r>
              <a:rPr/>
              <a:t>If you make a change at the local level,</a:t>
            </a:r>
          </a:p>
          <a:p>
            <a:pPr lvl="2">
              <a:buAutoNum type="arabicPeriod"/>
            </a:pPr>
            <a:r>
              <a:rPr/>
              <a:t>You can </a:t>
            </a:r>
            <a:r>
              <a:rPr i="1"/>
              <a:t>commit</a:t>
            </a:r>
            <a:r>
              <a:rPr/>
              <a:t> the change</a:t>
            </a:r>
          </a:p>
          <a:p>
            <a:pPr lvl="2">
              <a:buAutoNum type="arabicPeriod"/>
            </a:pPr>
            <a:r>
              <a:rPr/>
              <a:t>Then </a:t>
            </a:r>
            <a:r>
              <a:rPr i="1"/>
              <a:t>push</a:t>
            </a:r>
            <a:r>
              <a:rPr/>
              <a:t> it back to the remote</a:t>
            </a:r>
          </a:p>
          <a:p>
            <a:pPr lvl="2">
              <a:buAutoNum type="arabicPeriod"/>
            </a:pPr>
            <a:r>
              <a:rPr/>
              <a:t>For someone else to have the most updated repo, they now need to </a:t>
            </a:r>
            <a:r>
              <a:rPr i="1"/>
              <a:t>pull</a:t>
            </a:r>
            <a:r>
              <a:rPr/>
              <a:t> your changes to their local computer</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Summary</a:t>
            </a:r>
          </a:p>
        </p:txBody>
      </p:sp>
      <p:sp>
        <p:nvSpPr>
          <p:cNvPr id="3" name="Content Placeholder 2"/>
          <p:cNvSpPr>
            <a:spLocks noGrp="1"/>
          </p:cNvSpPr>
          <p:nvPr>
            <p:ph idx="1"/>
          </p:nvPr>
        </p:nvSpPr>
        <p:spPr/>
        <p:txBody>
          <a:bodyPr/>
          <a:lstStyle/>
          <a:p>
            <a:pPr lvl="0" marL="0" indent="0">
              <a:buNone/>
            </a:pPr>
            <a:r>
              <a:rPr i="1"/>
              <a:t>repo</a:t>
            </a:r>
            <a:r>
              <a:rPr/>
              <a:t> - your project folder</a:t>
            </a:r>
          </a:p>
          <a:p>
            <a:pPr lvl="0" marL="0" indent="0">
              <a:buNone/>
            </a:pPr>
            <a:r>
              <a:rPr i="1"/>
              <a:t>commit</a:t>
            </a:r>
            <a:r>
              <a:rPr/>
              <a:t> - snapshot of repo</a:t>
            </a:r>
          </a:p>
          <a:p>
            <a:pPr lvl="0" marL="0" indent="0">
              <a:buNone/>
            </a:pPr>
            <a:r>
              <a:rPr i="1"/>
              <a:t>checkout</a:t>
            </a:r>
            <a:r>
              <a:rPr/>
              <a:t> - time travel to specific commit</a:t>
            </a:r>
          </a:p>
          <a:p>
            <a:pPr lvl="0" marL="0" indent="0">
              <a:buNone/>
            </a:pPr>
            <a:r>
              <a:rPr i="1"/>
              <a:t>branch</a:t>
            </a:r>
            <a:r>
              <a:rPr/>
              <a:t> - a moveable label that point to a commit</a:t>
            </a:r>
          </a:p>
          <a:p>
            <a:pPr lvl="0" marL="0" indent="0">
              <a:buNone/>
            </a:pPr>
            <a:r>
              <a:rPr i="1"/>
              <a:t>merge</a:t>
            </a:r>
            <a:r>
              <a:rPr/>
              <a:t> - combining two branches</a:t>
            </a:r>
          </a:p>
          <a:p>
            <a:pPr lvl="0" marL="0" indent="0">
              <a:buNone/>
            </a:pPr>
            <a:r>
              <a:rPr i="1"/>
              <a:t>remote</a:t>
            </a:r>
            <a:r>
              <a:rPr/>
              <a:t> - a computer/server with the repository on it</a:t>
            </a:r>
          </a:p>
          <a:p>
            <a:pPr lvl="0" marL="0" indent="0">
              <a:buNone/>
            </a:pPr>
            <a:r>
              <a:rPr i="1"/>
              <a:t>clone</a:t>
            </a:r>
            <a:r>
              <a:rPr/>
              <a:t> - the first time you get the repo from the remote</a:t>
            </a:r>
          </a:p>
          <a:p>
            <a:pPr lvl="0" marL="0" indent="0">
              <a:buNone/>
            </a:pPr>
            <a:r>
              <a:rPr i="1"/>
              <a:t>push</a:t>
            </a:r>
            <a:r>
              <a:rPr/>
              <a:t> - send commits (with comments) to a remote</a:t>
            </a:r>
          </a:p>
          <a:p>
            <a:pPr lvl="0" marL="0" indent="0">
              <a:buNone/>
            </a:pPr>
            <a:r>
              <a:rPr i="1"/>
              <a:t>pull</a:t>
            </a:r>
            <a:r>
              <a:rPr/>
              <a:t> - get updated repo from a remote</a:t>
            </a:r>
          </a:p>
          <a:p>
            <a:pPr lvl="1"/>
            <a:r>
              <a:rPr/>
              <a:t>Haven’t yet discussed</a:t>
            </a:r>
          </a:p>
          <a:p>
            <a:pPr lvl="1"/>
            <a:r>
              <a:rPr i="1"/>
              <a:t>fork</a:t>
            </a:r>
            <a:r>
              <a:rPr/>
              <a:t> or </a:t>
            </a:r>
            <a:r>
              <a:rPr i="1"/>
              <a:t>pull request</a:t>
            </a:r>
            <a:r>
              <a:rPr/>
              <a:t> or </a:t>
            </a:r>
            <a:r>
              <a:rPr i="1"/>
              <a:t>upstream</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media.giphy.com/media/SwBtg47JjsOU9QZuW0/giphy.gif" id="0" name="Picture 1"/>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Now,</a:t>
            </a:r>
            <a:r>
              <a:rPr/>
              <a:t> </a:t>
            </a:r>
            <a:r>
              <a:rPr/>
              <a:t>lets</a:t>
            </a:r>
            <a:r>
              <a:rPr/>
              <a:t> </a:t>
            </a:r>
            <a:r>
              <a:rPr/>
              <a:t>use</a:t>
            </a:r>
            <a:r>
              <a:rPr/>
              <a:t> </a:t>
            </a:r>
            <a:r>
              <a:rPr/>
              <a:t>GitHub</a:t>
            </a:r>
            <a:r>
              <a:rPr/>
              <a:t> </a:t>
            </a:r>
            <a:r>
              <a:rPr/>
              <a:t>and</a:t>
            </a:r>
            <a:r>
              <a:rPr/>
              <a:t> </a:t>
            </a:r>
            <a:r>
              <a:rPr/>
              <a:t>RStudio</a:t>
            </a:r>
            <a:r>
              <a:rPr/>
              <a:t> </a:t>
            </a:r>
            <a:r>
              <a:rPr/>
              <a:t>together</a:t>
            </a:r>
            <a:r>
              <a:rPr/>
              <a:t> </a:t>
            </a:r>
            <a:r>
              <a:rPr/>
              <a:t>(Chapter</a:t>
            </a:r>
            <a:r>
              <a:rPr/>
              <a:t> </a:t>
            </a:r>
            <a:r>
              <a:rPr/>
              <a:t>15)</a:t>
            </a:r>
          </a:p>
        </p:txBody>
      </p:sp>
      <p:sp>
        <p:nvSpPr>
          <p:cNvPr id="3" name="Content Placeholder 2"/>
          <p:cNvSpPr>
            <a:spLocks noGrp="1"/>
          </p:cNvSpPr>
          <p:nvPr>
            <p:ph idx="1"/>
          </p:nvPr>
        </p:nvSpPr>
        <p:spPr/>
        <p:txBody>
          <a:bodyPr/>
          <a:lstStyle/>
          <a:p>
            <a:pPr lvl="1"/>
            <a:r>
              <a:rPr/>
              <a:t>This workflow will be similar to the previous section</a:t>
            </a:r>
          </a:p>
          <a:p>
            <a:pPr lvl="1"/>
            <a:r>
              <a:rPr/>
              <a:t>More like what you will be doing in the future by using Git within RStudio</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Today’s</a:t>
            </a:r>
            <a:r>
              <a:rPr/>
              <a:t> </a:t>
            </a:r>
            <a:r>
              <a:rPr/>
              <a:t>Schedule</a:t>
            </a:r>
          </a:p>
        </p:txBody>
      </p:sp>
      <p:sp>
        <p:nvSpPr>
          <p:cNvPr id="3" name="Content Placeholder 2"/>
          <p:cNvSpPr>
            <a:spLocks noGrp="1"/>
          </p:cNvSpPr>
          <p:nvPr>
            <p:ph idx="1"/>
          </p:nvPr>
        </p:nvSpPr>
        <p:spPr/>
        <p:txBody>
          <a:bodyPr/>
          <a:lstStyle/>
          <a:p>
            <a:pPr lvl="1"/>
            <a:r>
              <a:rPr/>
              <a:t>Article Discussion Questions</a:t>
            </a:r>
          </a:p>
          <a:p>
            <a:pPr lvl="1"/>
            <a:r>
              <a:rPr/>
              <a:t>Discussion of Terminal and Git</a:t>
            </a:r>
          </a:p>
          <a:p>
            <a:pPr lvl="1"/>
            <a:r>
              <a:rPr/>
              <a:t>Important terms and concepts</a:t>
            </a:r>
          </a:p>
          <a:p>
            <a:pPr lvl="1"/>
            <a:r>
              <a:rPr/>
              <a:t>Work through Chapter 12 of happygitwithr.com</a:t>
            </a:r>
          </a:p>
          <a:p>
            <a:pPr lvl="1"/>
            <a:r>
              <a:rPr/>
              <a:t>Start Chapter 15, there will be some time to work on this at the end of the lecture.</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Start</a:t>
            </a:r>
            <a:r>
              <a:rPr/>
              <a:t> </a:t>
            </a:r>
            <a:r>
              <a:rPr/>
              <a:t>by</a:t>
            </a:r>
            <a:r>
              <a:rPr/>
              <a:t> </a:t>
            </a:r>
            <a:r>
              <a:rPr/>
              <a:t>making</a:t>
            </a:r>
            <a:r>
              <a:rPr/>
              <a:t> </a:t>
            </a:r>
            <a:r>
              <a:rPr/>
              <a:t>a</a:t>
            </a:r>
            <a:r>
              <a:rPr/>
              <a:t> </a:t>
            </a:r>
            <a:r>
              <a:rPr/>
              <a:t>repo</a:t>
            </a:r>
            <a:r>
              <a:rPr/>
              <a:t> </a:t>
            </a:r>
            <a:r>
              <a:rPr/>
              <a:t>in</a:t>
            </a:r>
            <a:r>
              <a:rPr/>
              <a:t> </a:t>
            </a:r>
            <a:r>
              <a:rPr/>
              <a:t>GitHub</a:t>
            </a:r>
          </a:p>
        </p:txBody>
      </p:sp>
      <p:sp>
        <p:nvSpPr>
          <p:cNvPr id="3" name="Content Placeholder 2"/>
          <p:cNvSpPr>
            <a:spLocks noGrp="1"/>
          </p:cNvSpPr>
          <p:nvPr>
            <p:ph idx="1"/>
          </p:nvPr>
        </p:nvSpPr>
        <p:spPr/>
        <p:txBody>
          <a:bodyPr/>
          <a:lstStyle/>
          <a:p>
            <a:pPr lvl="1"/>
            <a:r>
              <a:rPr/>
              <a:t>This will be done using the same exact method as before</a:t>
            </a:r>
          </a:p>
          <a:p>
            <a:pPr lvl="1"/>
            <a:r>
              <a:rPr/>
              <a:t>Remember</a:t>
            </a:r>
          </a:p>
          <a:p>
            <a:pPr lvl="2"/>
            <a:r>
              <a:rPr/>
              <a:t>Repository name: </a:t>
            </a:r>
            <a:r>
              <a:rPr sz="1800">
                <a:latin typeface="Courier"/>
              </a:rPr>
              <a:t>myrepo</a:t>
            </a:r>
            <a:r>
              <a:rPr/>
              <a:t> (or whatever you wish, we’ll delete this soon anyway).</a:t>
            </a:r>
          </a:p>
          <a:p>
            <a:pPr lvl="2"/>
            <a:r>
              <a:rPr/>
              <a:t>Description: “testing my setup” (or whatever, but some text is good for the README).</a:t>
            </a:r>
          </a:p>
          <a:p>
            <a:pPr lvl="2"/>
            <a:r>
              <a:rPr/>
              <a:t>Public.</a:t>
            </a:r>
          </a:p>
          <a:p>
            <a:pPr lvl="2"/>
            <a:r>
              <a:rPr/>
              <a:t>YES Initialize this repository with a README.</a:t>
            </a:r>
          </a:p>
          <a:p>
            <a:pPr lvl="1"/>
            <a:r>
              <a:rPr/>
              <a:t>For everything else, just accept the default.</a:t>
            </a:r>
          </a:p>
          <a:p>
            <a:pPr lvl="1"/>
            <a:r>
              <a:rPr/>
              <a:t>Click big green button “Create repository.”</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From</a:t>
            </a:r>
            <a:r>
              <a:rPr/>
              <a:t> </a:t>
            </a:r>
            <a:r>
              <a:rPr/>
              <a:t>here</a:t>
            </a:r>
          </a:p>
        </p:txBody>
      </p:sp>
      <p:sp>
        <p:nvSpPr>
          <p:cNvPr id="3" name="Content Placeholder 2"/>
          <p:cNvSpPr>
            <a:spLocks noGrp="1"/>
          </p:cNvSpPr>
          <p:nvPr>
            <p:ph idx="1"/>
          </p:nvPr>
        </p:nvSpPr>
        <p:spPr/>
        <p:txBody>
          <a:bodyPr/>
          <a:lstStyle/>
          <a:p>
            <a:pPr lvl="1"/>
            <a:r>
              <a:rPr/>
              <a:t>With the rest of the class period, I would like you to work on CH 15 and go through CH 16 and 17.</a:t>
            </a:r>
          </a:p>
          <a:p>
            <a:pPr lvl="0" marL="0" indent="0">
              <a:buNone/>
            </a:pPr>
            <a:r>
              <a:rPr/>
              <a:t>For Thursday (2/4/21), you need to</a:t>
            </a:r>
          </a:p>
          <a:p>
            <a:pPr lvl="1"/>
            <a:r>
              <a:rPr/>
              <a:t>Complete Chapter 15</a:t>
            </a:r>
          </a:p>
          <a:p>
            <a:pPr lvl="1"/>
            <a:r>
              <a:rPr/>
              <a:t>Finish reading Byran article (Excuse Me…)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p>
        </p:txBody>
      </p:sp>
      <p:sp>
        <p:nvSpPr>
          <p:cNvPr id="3" name="Content Placeholder 2"/>
          <p:cNvSpPr>
            <a:spLocks noGrp="1"/>
          </p:cNvSpPr>
          <p:nvPr>
            <p:ph idx="1"/>
          </p:nvPr>
        </p:nvSpPr>
        <p:spPr/>
        <p:txBody>
          <a:bodyPr/>
          <a:lstStyle/>
          <a:p>
            <a:pPr lvl="0" marL="0" indent="0">
              <a:buNone/>
            </a:pPr>
            <a:r>
              <a:rPr/>
              <a:t>You were asked to read</a:t>
            </a:r>
          </a:p>
          <a:p>
            <a:pPr lvl="1"/>
            <a:r>
              <a:rPr/>
              <a:t>Sections 1-4 of Byran article (Excuse Me…)</a:t>
            </a:r>
          </a:p>
          <a:p>
            <a:pPr lvl="1"/>
            <a:r>
              <a:rPr/>
              <a:t>Stewart Lowndes et al (Our path…)</a:t>
            </a:r>
          </a:p>
          <a:p>
            <a:pPr lvl="0" marL="0" indent="0">
              <a:buNone/>
            </a:pPr>
            <a:r>
              <a:rPr/>
              <a:t>*What were your takeaways from the Bryan article?</a:t>
            </a:r>
          </a:p>
          <a:p>
            <a:pPr lvl="0" marL="0" indent="0">
              <a:buNone/>
            </a:pPr>
            <a:r>
              <a:rPr/>
              <a:t>*What were your takeaways from the Stewart Lowndes article?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r>
              <a:rPr/>
              <a:t> </a:t>
            </a:r>
            <a:r>
              <a:rPr/>
              <a:t>Questions</a:t>
            </a:r>
          </a:p>
        </p:txBody>
      </p:sp>
      <p:sp>
        <p:nvSpPr>
          <p:cNvPr id="3" name="Content Placeholder 2"/>
          <p:cNvSpPr>
            <a:spLocks noGrp="1"/>
          </p:cNvSpPr>
          <p:nvPr>
            <p:ph idx="1"/>
          </p:nvPr>
        </p:nvSpPr>
        <p:spPr/>
        <p:txBody>
          <a:bodyPr/>
          <a:lstStyle/>
          <a:p>
            <a:pPr lvl="0" marL="0" indent="0">
              <a:buNone/>
            </a:pPr>
            <a:r>
              <a:rPr b="1"/>
              <a:t>1. What the difference between Git and Github?</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r>
              <a:rPr/>
              <a:t> </a:t>
            </a:r>
            <a:r>
              <a:rPr/>
              <a:t>Questions</a:t>
            </a:r>
          </a:p>
        </p:txBody>
      </p:sp>
      <p:sp>
        <p:nvSpPr>
          <p:cNvPr id="3" name="Content Placeholder 2"/>
          <p:cNvSpPr>
            <a:spLocks noGrp="1"/>
          </p:cNvSpPr>
          <p:nvPr>
            <p:ph idx="1"/>
          </p:nvPr>
        </p:nvSpPr>
        <p:spPr/>
        <p:txBody>
          <a:bodyPr/>
          <a:lstStyle/>
          <a:p>
            <a:pPr lvl="1">
              <a:buAutoNum type="arabicPeriod"/>
            </a:pPr>
            <a:r>
              <a:rPr/>
              <a:t>What the difference between Git and Github?</a:t>
            </a:r>
          </a:p>
          <a:p>
            <a:pPr lvl="0" marL="0" indent="0">
              <a:buNone/>
            </a:pPr>
            <a:r>
              <a:rPr b="1"/>
              <a:t>2. In the </a:t>
            </a:r>
            <a:r>
              <a:rPr b="1" i="1"/>
              <a:t>Our path…</a:t>
            </a:r>
            <a:r>
              <a:rPr b="1"/>
              <a:t> article, the authors discuss the implementation of version control/reproducibility (via Github and RStudio) in the global OHI assessment. How do you see version control/reproducability being implemented in your research?</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Discussion</a:t>
            </a:r>
            <a:r>
              <a:rPr/>
              <a:t> </a:t>
            </a:r>
            <a:r>
              <a:rPr/>
              <a:t>Questions</a:t>
            </a:r>
          </a:p>
        </p:txBody>
      </p:sp>
      <p:sp>
        <p:nvSpPr>
          <p:cNvPr id="3" name="Content Placeholder 2"/>
          <p:cNvSpPr>
            <a:spLocks noGrp="1"/>
          </p:cNvSpPr>
          <p:nvPr>
            <p:ph idx="1"/>
          </p:nvPr>
        </p:nvSpPr>
        <p:spPr/>
        <p:txBody>
          <a:bodyPr/>
          <a:lstStyle/>
          <a:p>
            <a:pPr lvl="1">
              <a:buAutoNum type="arabicPeriod"/>
            </a:pPr>
            <a:r>
              <a:rPr/>
              <a:t>What the difference between Git and Github?</a:t>
            </a:r>
          </a:p>
          <a:p>
            <a:pPr lvl="1">
              <a:buAutoNum type="arabicPeriod"/>
            </a:pPr>
            <a:r>
              <a:rPr/>
              <a:t>In the </a:t>
            </a:r>
            <a:r>
              <a:rPr i="1"/>
              <a:t>Our path…</a:t>
            </a:r>
            <a:r>
              <a:rPr/>
              <a:t> article, the authors discuss the implementation of version control/reproducibility (via Github and RStudio) in the global OHI assessment. How do you see version control/reproducability being implemented in your research?</a:t>
            </a:r>
          </a:p>
          <a:p>
            <a:pPr lvl="0" marL="0" indent="0">
              <a:buNone/>
            </a:pPr>
            <a:r>
              <a:rPr b="1"/>
              <a:t>3. What do you think will be the largest obstacle to utilizing version control with GitHub?</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The beginning</dc:title>
  <dc:creator>Brock Kamrath</dc:creator>
  <cp:keywords/>
  <dcterms:created xsi:type="dcterms:W3CDTF">2021-01-28T19:47:45Z</dcterms:created>
  <dcterms:modified xsi:type="dcterms:W3CDTF">2021-01-28T19:47:45Z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2021-01-28</vt:lpwstr>
  </property>
  <property fmtid="{D5CDD505-2E9C-101B-9397-08002B2CF9AE}" pid="3" name="output">
    <vt:lpwstr/>
  </property>
</Properties>
</file>